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8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0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1.xml" ContentType="application/vnd.openxmlformats-officedocument.presentationml.notesSlide+xml"/>
  <Override PartName="/ppt/tags/tag31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9" r:id="rId2"/>
    <p:sldId id="298" r:id="rId3"/>
    <p:sldId id="261" r:id="rId4"/>
    <p:sldId id="289" r:id="rId5"/>
    <p:sldId id="297" r:id="rId6"/>
    <p:sldId id="290" r:id="rId7"/>
    <p:sldId id="291" r:id="rId8"/>
    <p:sldId id="292" r:id="rId9"/>
    <p:sldId id="295" r:id="rId10"/>
    <p:sldId id="296" r:id="rId11"/>
    <p:sldId id="294" r:id="rId12"/>
    <p:sldId id="27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  <p14:sldId id="298"/>
            <p14:sldId id="261"/>
            <p14:sldId id="289"/>
            <p14:sldId id="297"/>
            <p14:sldId id="290"/>
            <p14:sldId id="291"/>
            <p14:sldId id="292"/>
            <p14:sldId id="295"/>
            <p14:sldId id="296"/>
            <p14:sldId id="294"/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85" d="100"/>
          <a:sy n="85" d="100"/>
        </p:scale>
        <p:origin x="-826" y="-11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3/27/2018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861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3/27/2018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24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126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198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198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44A5F-6CE4-493C-A0D7-6834FF76660C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4"/>
            <a:ext cx="6261652" cy="455482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5038-6699-445A-BD61-82038D979521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F35F-3E41-4A94-A533-4E85FC83F923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FDAD-6D1B-487C-A929-A10A8A87B0AB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2BC38-8885-4BB1-B8FF-30A9B13A17E3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F9A15-8FB6-47D5-A46A-CCD639051297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7DD30-8003-452C-B7C6-AD8F8036F77E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F87D-3780-4A72-A2C0-26BDD6F6CAE3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507C-498F-4D8D-8AF3-023419043B28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F9746-4879-4FFB-8DAA-78B1C4823AC8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0151D-B441-4B64-A044-D1DA9F606642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5BF21953-3800-4EAC-90E8-4DA19AC4CB02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0889B-DE16-463C-81F3-4752BC18B524}" type="datetime1">
              <a:rPr lang="en-US" smtClean="0"/>
              <a:t>3/27/2018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hyperlink" Target="mailto:pronabganguly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555776" y="692696"/>
            <a:ext cx="6180224" cy="1470025"/>
          </a:xfrm>
        </p:spPr>
        <p:txBody>
          <a:bodyPr>
            <a:normAutofit fontScale="90000"/>
          </a:bodyPr>
          <a:lstStyle/>
          <a:p>
            <a:r>
              <a:rPr lang="en-AU" dirty="0"/>
              <a:t>A Survey of Factors Influencing </a:t>
            </a:r>
            <a:r>
              <a:rPr lang="en-AU" dirty="0" smtClean="0"/>
              <a:t>Holistic Management </a:t>
            </a:r>
            <a:r>
              <a:rPr lang="en-AU" dirty="0"/>
              <a:t>of </a:t>
            </a:r>
            <a:r>
              <a:rPr lang="en-AU" dirty="0" smtClean="0"/>
              <a:t>Schizophrenia</a:t>
            </a:r>
            <a:r>
              <a:rPr lang="en-AU" dirty="0"/>
              <a:t/>
            </a:r>
            <a:br>
              <a:rPr lang="en-AU" dirty="0"/>
            </a:br>
            <a:r>
              <a:rPr lang="en-AU" dirty="0"/>
              <a:t/>
            </a:r>
            <a:br>
              <a:rPr lang="en-AU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>
                <a:latin typeface="+mn-lt"/>
              </a:rPr>
              <a:t>Pronab Ganguly</a:t>
            </a:r>
          </a:p>
          <a:p>
            <a:r>
              <a:rPr lang="en-US" sz="2400" dirty="0" smtClean="0">
                <a:latin typeface="+mn-lt"/>
              </a:rPr>
              <a:t>Western Sydney University, Sydney, Australia</a:t>
            </a:r>
            <a:endParaRPr lang="en-US" sz="24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620688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Structure of the Presentation</a:t>
            </a:r>
            <a:endParaRPr lang="en-A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94039" y="1700808"/>
            <a:ext cx="70567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3600" dirty="0" smtClean="0"/>
              <a:t>Impact of Schizophrenia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3600" dirty="0" smtClean="0"/>
              <a:t>Holistic management of Schizophrenia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3600" dirty="0" smtClean="0"/>
              <a:t>Proposal of a survey towards holistic management of Schizophrenia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3600" dirty="0" smtClean="0"/>
              <a:t>Impact of the </a:t>
            </a:r>
            <a:r>
              <a:rPr lang="en-AU" sz="3600" dirty="0" smtClean="0"/>
              <a:t>survey</a:t>
            </a:r>
            <a:endParaRPr lang="en-AU" sz="3600" dirty="0" smtClean="0"/>
          </a:p>
        </p:txBody>
      </p:sp>
    </p:spTree>
    <p:extLst>
      <p:ext uri="{BB962C8B-B14F-4D97-AF65-F5344CB8AC3E}">
        <p14:creationId xmlns:p14="http://schemas.microsoft.com/office/powerpoint/2010/main" val="1577178781"/>
      </p:ext>
    </p:ext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Schizophrenia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Schizophrenia is considered amongst the topmost 10 common disorders in the world </a:t>
            </a:r>
            <a:endParaRPr lang="en-US" dirty="0" smtClean="0"/>
          </a:p>
          <a:p>
            <a:r>
              <a:rPr lang="en-AU" dirty="0"/>
              <a:t>A</a:t>
            </a:r>
            <a:r>
              <a:rPr lang="en-AU" dirty="0" smtClean="0"/>
              <a:t>bout </a:t>
            </a:r>
            <a:r>
              <a:rPr lang="en-AU" dirty="0"/>
              <a:t>1% of the general population suffers from </a:t>
            </a:r>
            <a:r>
              <a:rPr lang="en-AU" dirty="0" smtClean="0"/>
              <a:t>Schizophrenia </a:t>
            </a:r>
            <a:endParaRPr lang="en-US" dirty="0"/>
          </a:p>
          <a:p>
            <a:r>
              <a:rPr lang="en-AU" dirty="0"/>
              <a:t>The direct cost of </a:t>
            </a:r>
            <a:r>
              <a:rPr lang="en-AU" dirty="0" smtClean="0"/>
              <a:t>Schizophrenia </a:t>
            </a:r>
            <a:r>
              <a:rPr lang="en-AU" dirty="0"/>
              <a:t>amounts to 1.4–2.8% of national health care budget and is almost up to 20% of the direct expenses of all types of mental health costs in most of the developed nations </a:t>
            </a:r>
            <a:r>
              <a:rPr lang="en-US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Holistic Management of Schizophrenia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/>
              <a:t>Though medications play </a:t>
            </a:r>
            <a:r>
              <a:rPr lang="en-AU" dirty="0" smtClean="0"/>
              <a:t>a major </a:t>
            </a:r>
            <a:r>
              <a:rPr lang="en-AU" dirty="0"/>
              <a:t>role, other factors that influence holistic management of schizophrenia include the following: </a:t>
            </a:r>
            <a:r>
              <a:rPr lang="en-AU" dirty="0" smtClean="0"/>
              <a:t>complimentary </a:t>
            </a:r>
            <a:r>
              <a:rPr lang="en-AU" dirty="0"/>
              <a:t>medicine intervention, therapeutic intervention, </a:t>
            </a:r>
            <a:r>
              <a:rPr lang="en-AU" dirty="0" smtClean="0"/>
              <a:t>relationship, entertainment</a:t>
            </a:r>
            <a:r>
              <a:rPr lang="en-AU" dirty="0" smtClean="0"/>
              <a:t>, recreation,  </a:t>
            </a:r>
            <a:r>
              <a:rPr lang="en-AU" dirty="0"/>
              <a:t>accommodation, </a:t>
            </a:r>
            <a:r>
              <a:rPr lang="en-AU" dirty="0" smtClean="0"/>
              <a:t>education, job </a:t>
            </a:r>
            <a:r>
              <a:rPr lang="en-AU" dirty="0"/>
              <a:t>placement, </a:t>
            </a:r>
            <a:r>
              <a:rPr lang="en-AU" dirty="0" smtClean="0"/>
              <a:t>independent </a:t>
            </a:r>
            <a:r>
              <a:rPr lang="en-AU" dirty="0"/>
              <a:t>community </a:t>
            </a:r>
            <a:r>
              <a:rPr lang="en-AU" dirty="0" smtClean="0"/>
              <a:t>living skill</a:t>
            </a:r>
            <a:r>
              <a:rPr lang="en-AU" dirty="0" smtClean="0"/>
              <a:t>, </a:t>
            </a:r>
            <a:r>
              <a:rPr lang="en-AU" dirty="0"/>
              <a:t>public guardianship</a:t>
            </a:r>
            <a:r>
              <a:rPr lang="en-AU" dirty="0" smtClean="0"/>
              <a:t>, </a:t>
            </a:r>
            <a:r>
              <a:rPr lang="en-AU" dirty="0" smtClean="0"/>
              <a:t>stigmatisation, </a:t>
            </a:r>
            <a:r>
              <a:rPr lang="en-AU" dirty="0" smtClean="0"/>
              <a:t>self </a:t>
            </a:r>
            <a:r>
              <a:rPr lang="en-AU" dirty="0" smtClean="0"/>
              <a:t>support group, suicide prevention, substance abuse, exercise </a:t>
            </a:r>
            <a:r>
              <a:rPr lang="en-AU" dirty="0"/>
              <a:t>and public trusteeship amongst others.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7862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Survey Methodology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What?</a:t>
            </a:r>
          </a:p>
          <a:p>
            <a:r>
              <a:rPr lang="en-AU" dirty="0" smtClean="0"/>
              <a:t>How?</a:t>
            </a:r>
          </a:p>
          <a:p>
            <a:r>
              <a:rPr lang="en-AU" dirty="0" smtClean="0"/>
              <a:t>Why?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We now explain each of them.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72130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 based International Surveys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There will be two surveys – pharmacological and non-pharmacological.</a:t>
            </a:r>
          </a:p>
          <a:p>
            <a:r>
              <a:rPr lang="en-AU" dirty="0"/>
              <a:t>In the pharmacological survey, </a:t>
            </a:r>
            <a:r>
              <a:rPr lang="en-AU" dirty="0" smtClean="0"/>
              <a:t>most common</a:t>
            </a:r>
            <a:r>
              <a:rPr lang="en-AU" dirty="0" smtClean="0"/>
              <a:t> </a:t>
            </a:r>
            <a:r>
              <a:rPr lang="en-AU" dirty="0"/>
              <a:t>antipsychotic </a:t>
            </a:r>
            <a:r>
              <a:rPr lang="en-AU" dirty="0" smtClean="0"/>
              <a:t>will </a:t>
            </a:r>
            <a:r>
              <a:rPr lang="en-AU" dirty="0"/>
              <a:t>be evaluated for their efficacy as well as side effects in the treatment of </a:t>
            </a:r>
            <a:r>
              <a:rPr lang="en-AU" dirty="0" smtClean="0"/>
              <a:t>schizophrenia in a scale of 0-10. Some complimentary medication also will be evaluated. This </a:t>
            </a:r>
            <a:r>
              <a:rPr lang="en-AU" dirty="0"/>
              <a:t>survey will be done by </a:t>
            </a:r>
            <a:r>
              <a:rPr lang="en-AU" dirty="0" smtClean="0"/>
              <a:t>psychiatrists in English speaking countries. This survey will be arranged through professional bodies of the psychiatrists and personal contacts.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143242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 based International Surveys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In the second non-pharmacological survey</a:t>
            </a:r>
            <a:r>
              <a:rPr lang="en-AU" dirty="0" smtClean="0"/>
              <a:t>, </a:t>
            </a:r>
            <a:r>
              <a:rPr lang="en-AU" dirty="0"/>
              <a:t>different therapeutic interventions as well as other </a:t>
            </a:r>
            <a:r>
              <a:rPr lang="en-AU" dirty="0" smtClean="0"/>
              <a:t>socio-economic controlling </a:t>
            </a:r>
            <a:r>
              <a:rPr lang="en-AU" dirty="0"/>
              <a:t>factors will be evaluated for their </a:t>
            </a:r>
            <a:r>
              <a:rPr lang="en-AU" dirty="0" smtClean="0"/>
              <a:t>importance </a:t>
            </a:r>
            <a:r>
              <a:rPr lang="en-AU" dirty="0"/>
              <a:t>in a scale of 0-10. This survey will be done by clinical psychologists, care givers and case </a:t>
            </a:r>
            <a:r>
              <a:rPr lang="en-AU" dirty="0" smtClean="0"/>
              <a:t>managers through professional bodies and personal contacts.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70722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Analysis of the Results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AU" sz="6000" dirty="0" smtClean="0"/>
              <a:t>From the survey responses, we will calculate mean, median , mode, standard deviation</a:t>
            </a:r>
            <a:r>
              <a:rPr lang="en-AU" sz="6000" dirty="0"/>
              <a:t> </a:t>
            </a:r>
            <a:r>
              <a:rPr lang="en-AU" sz="6000" dirty="0" smtClean="0"/>
              <a:t>and net promoter </a:t>
            </a:r>
            <a:r>
              <a:rPr lang="en-AU" sz="6000" dirty="0" smtClean="0"/>
              <a:t>score.</a:t>
            </a:r>
            <a:endParaRPr lang="en-AU" sz="6000" dirty="0" smtClean="0"/>
          </a:p>
          <a:p>
            <a:r>
              <a:rPr lang="en-AU" sz="6000" dirty="0" smtClean="0"/>
              <a:t>Net Promoter Score - </a:t>
            </a:r>
            <a:r>
              <a:rPr lang="en-AU" sz="6000" dirty="0"/>
              <a:t>The NPS is determined by subtracting the percentage of detractors from promoters. Respondents are grouped as follows: </a:t>
            </a:r>
          </a:p>
          <a:p>
            <a:pPr marL="0" indent="0">
              <a:buNone/>
            </a:pPr>
            <a:r>
              <a:rPr lang="en-AU" sz="6000" dirty="0"/>
              <a:t>Promoters (score 9-10) are respondents who feel  very strongly about the </a:t>
            </a:r>
            <a:r>
              <a:rPr lang="en-AU" sz="6000" dirty="0" smtClean="0"/>
              <a:t>issue.</a:t>
            </a:r>
            <a:endParaRPr lang="en-AU" sz="6000" dirty="0"/>
          </a:p>
          <a:p>
            <a:pPr marL="0" indent="0">
              <a:buNone/>
            </a:pPr>
            <a:r>
              <a:rPr lang="en-AU" sz="6000" dirty="0"/>
              <a:t>Passives (score 7-8) </a:t>
            </a:r>
            <a:r>
              <a:rPr lang="en-AU" sz="6000" dirty="0" smtClean="0"/>
              <a:t>are respondents who </a:t>
            </a:r>
            <a:r>
              <a:rPr lang="en-AU" sz="6000" dirty="0"/>
              <a:t>satisfied but do not feel very strongly about the </a:t>
            </a:r>
            <a:r>
              <a:rPr lang="en-AU" sz="6000" dirty="0" smtClean="0"/>
              <a:t>issue.</a:t>
            </a:r>
            <a:endParaRPr lang="en-AU" sz="6000" dirty="0"/>
          </a:p>
          <a:p>
            <a:pPr marL="0" indent="0">
              <a:buNone/>
            </a:pPr>
            <a:r>
              <a:rPr lang="en-AU" sz="6000" dirty="0"/>
              <a:t>Detractors (score 0-6) are respondents who feel poorly about the </a:t>
            </a:r>
            <a:r>
              <a:rPr lang="en-AU" sz="6000" dirty="0" smtClean="0"/>
              <a:t>issue.</a:t>
            </a:r>
            <a:r>
              <a:rPr lang="en-AU" sz="6000" dirty="0"/>
              <a:t> </a:t>
            </a:r>
            <a:br>
              <a:rPr lang="en-AU" sz="6000" dirty="0"/>
            </a:br>
            <a:r>
              <a:rPr lang="en-AU" sz="6000" dirty="0" smtClean="0"/>
              <a:t>Subtracting </a:t>
            </a:r>
            <a:r>
              <a:rPr lang="en-AU" sz="6000" dirty="0"/>
              <a:t>the percentage of Detractors from the percentage of Promoters yields the Net Promoter Score, which can range from a low of -100 (if every </a:t>
            </a:r>
            <a:r>
              <a:rPr lang="en-AU" sz="6000" dirty="0" smtClean="0"/>
              <a:t>respondent</a:t>
            </a:r>
            <a:r>
              <a:rPr lang="en-AU" sz="6000" dirty="0" smtClean="0"/>
              <a:t> </a:t>
            </a:r>
            <a:r>
              <a:rPr lang="en-AU" sz="6000" dirty="0"/>
              <a:t>is a Detractor) to a high of 100 (if every </a:t>
            </a:r>
            <a:r>
              <a:rPr lang="en-AU" sz="6000" dirty="0" smtClean="0"/>
              <a:t>respondent</a:t>
            </a:r>
            <a:r>
              <a:rPr lang="en-AU" sz="6000" dirty="0" smtClean="0"/>
              <a:t> </a:t>
            </a:r>
            <a:r>
              <a:rPr lang="en-AU" sz="6000" dirty="0"/>
              <a:t>is a Promoter).</a:t>
            </a:r>
          </a:p>
          <a:p>
            <a:endParaRPr lang="en-AU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60391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Guidelines for Quality of Life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AU" sz="8600" dirty="0"/>
              <a:t>World Health Organization Quality of Life (WHOQOL) </a:t>
            </a:r>
            <a:r>
              <a:rPr lang="en-AU" sz="8600" dirty="0" smtClean="0"/>
              <a:t>is </a:t>
            </a:r>
            <a:r>
              <a:rPr lang="en-AU" sz="8600" dirty="0"/>
              <a:t>aimed to develop an international quality of life assessment mechanism</a:t>
            </a:r>
            <a:endParaRPr lang="en-AU" sz="8600" dirty="0" smtClean="0"/>
          </a:p>
          <a:p>
            <a:r>
              <a:rPr lang="en-AU" sz="8600" dirty="0"/>
              <a:t>The </a:t>
            </a:r>
            <a:r>
              <a:rPr lang="en-AU" sz="8600" dirty="0" smtClean="0"/>
              <a:t>WHOQOL guideline </a:t>
            </a:r>
            <a:r>
              <a:rPr lang="en-AU" sz="8600" dirty="0"/>
              <a:t>consists of </a:t>
            </a:r>
            <a:r>
              <a:rPr lang="en-AU" sz="8600" dirty="0" smtClean="0"/>
              <a:t>the </a:t>
            </a:r>
            <a:r>
              <a:rPr lang="en-AU" sz="8600" dirty="0"/>
              <a:t>following broad domains: physical health, psychological health, social relationships, and environment. </a:t>
            </a:r>
            <a:endParaRPr lang="en-AU" sz="8600" dirty="0" smtClean="0"/>
          </a:p>
          <a:p>
            <a:r>
              <a:rPr lang="en-AU" sz="8600" dirty="0" smtClean="0"/>
              <a:t>The socio-economic factors we have chosen will improve  the quality of life as per WHO guideline</a:t>
            </a:r>
            <a:endParaRPr lang="en-AU" sz="8600" dirty="0"/>
          </a:p>
          <a:p>
            <a:endParaRPr lang="en-AU" sz="6000" dirty="0"/>
          </a:p>
          <a:p>
            <a:endParaRPr lang="en-AU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921537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Ranking of the Factors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AU" sz="8400" dirty="0" smtClean="0"/>
              <a:t>Each drug, therapeutic intervention and socio-economic factors will be ranked as per their statistical significance</a:t>
            </a:r>
          </a:p>
          <a:p>
            <a:pPr marL="0" indent="0">
              <a:buNone/>
            </a:pPr>
            <a:endParaRPr lang="en-AU" sz="6000" dirty="0"/>
          </a:p>
          <a:p>
            <a:endParaRPr lang="en-AU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10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96512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Impact of the study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AU" sz="6000" dirty="0" smtClean="0"/>
              <a:t>As this study will rank the relative importance of pharmacological intervention, complimentary intervention, therapeutic intervention and  socio-economic factors, it will guide the management of Schizophrenia in a holistic manner.</a:t>
            </a:r>
          </a:p>
          <a:p>
            <a:r>
              <a:rPr lang="en-AU" sz="6000" dirty="0" smtClean="0"/>
              <a:t>This holistic management of Schizophrenia will improve the quality of life for schizophrenia sufferers as per WHO guidelines.</a:t>
            </a:r>
            <a:endParaRPr lang="en-AU" sz="6000" dirty="0"/>
          </a:p>
          <a:p>
            <a:endParaRPr lang="en-AU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11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032386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1628800"/>
            <a:ext cx="51845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Questions?</a:t>
            </a:r>
          </a:p>
          <a:p>
            <a:r>
              <a:rPr lang="en-AU" sz="2800" dirty="0" smtClean="0"/>
              <a:t>Email: </a:t>
            </a:r>
            <a:r>
              <a:rPr lang="en-AU" sz="2800" dirty="0" smtClean="0">
                <a:hlinkClick r:id="rId4"/>
              </a:rPr>
              <a:t>pronabganguly@gmail.com</a:t>
            </a:r>
            <a:endParaRPr lang="en-AU" sz="2800" dirty="0" smtClean="0"/>
          </a:p>
          <a:p>
            <a:endParaRPr lang="en-AU" sz="2800" dirty="0"/>
          </a:p>
          <a:p>
            <a:endParaRPr lang="en-AU" sz="2800" dirty="0" smtClean="0"/>
          </a:p>
          <a:p>
            <a:endParaRPr lang="en-AU" sz="2800" dirty="0"/>
          </a:p>
          <a:p>
            <a:endParaRPr lang="en-AU" sz="2800" dirty="0" smtClean="0"/>
          </a:p>
          <a:p>
            <a:endParaRPr lang="en-AU" sz="2800" dirty="0"/>
          </a:p>
          <a:p>
            <a:r>
              <a:rPr lang="en-AU" sz="2800" dirty="0" smtClean="0"/>
              <a:t>Thank You</a:t>
            </a:r>
            <a:endParaRPr lang="en-AU" sz="2800" dirty="0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zdaKHeWyBnZyZ2cDqRSoa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550</Words>
  <Application>Microsoft Office PowerPoint</Application>
  <PresentationFormat>On-screen Show (4:3)</PresentationFormat>
  <Paragraphs>89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Training</vt:lpstr>
      <vt:lpstr>A Survey of Factors Influencing Holistic Management of Schizophrenia  </vt:lpstr>
      <vt:lpstr>PowerPoint Presentation</vt:lpstr>
      <vt:lpstr>Schizophrenia</vt:lpstr>
      <vt:lpstr>Holistic Management of Schizophrenia</vt:lpstr>
      <vt:lpstr>Survey Methodology</vt:lpstr>
      <vt:lpstr>Web based International Surveys</vt:lpstr>
      <vt:lpstr>Web based International Surveys</vt:lpstr>
      <vt:lpstr>Analysis of the Results</vt:lpstr>
      <vt:lpstr>WHO Guidelines for Quality of Life</vt:lpstr>
      <vt:lpstr>Ranking of the Factors</vt:lpstr>
      <vt:lpstr>Impact of the study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2017-11-08T21:56:24Z</dcterms:created>
  <dcterms:modified xsi:type="dcterms:W3CDTF">2018-03-28T21:32:25Z</dcterms:modified>
</cp:coreProperties>
</file>